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5" r:id="rId2"/>
    <p:sldId id="344" r:id="rId3"/>
    <p:sldId id="345" r:id="rId4"/>
    <p:sldId id="316" r:id="rId5"/>
    <p:sldId id="356" r:id="rId6"/>
    <p:sldId id="334" r:id="rId7"/>
    <p:sldId id="317" r:id="rId8"/>
    <p:sldId id="357" r:id="rId9"/>
    <p:sldId id="350" r:id="rId10"/>
    <p:sldId id="335" r:id="rId11"/>
    <p:sldId id="358" r:id="rId12"/>
    <p:sldId id="348" r:id="rId13"/>
    <p:sldId id="336" r:id="rId14"/>
    <p:sldId id="359" r:id="rId15"/>
    <p:sldId id="360" r:id="rId16"/>
    <p:sldId id="361" r:id="rId17"/>
    <p:sldId id="337" r:id="rId18"/>
    <p:sldId id="318" r:id="rId19"/>
    <p:sldId id="298" r:id="rId20"/>
    <p:sldId id="351" r:id="rId21"/>
    <p:sldId id="339" r:id="rId22"/>
    <p:sldId id="352" r:id="rId23"/>
    <p:sldId id="321" r:id="rId24"/>
    <p:sldId id="307" r:id="rId25"/>
    <p:sldId id="259" r:id="rId26"/>
    <p:sldId id="353" r:id="rId27"/>
    <p:sldId id="354" r:id="rId28"/>
    <p:sldId id="342" r:id="rId29"/>
    <p:sldId id="362" r:id="rId30"/>
    <p:sldId id="330" r:id="rId31"/>
    <p:sldId id="346" r:id="rId3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009900"/>
    <a:srgbClr val="800080"/>
    <a:srgbClr val="FF3300"/>
    <a:srgbClr val="140000"/>
    <a:srgbClr val="FF9933"/>
    <a:srgbClr val="0000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57E25-280E-4AEE-BBAA-9D9E2B695BB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8545915"/>
      </p:ext>
    </p:extLst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AE10B-2A2D-4182-8175-AB59D4605E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38562497"/>
      </p:ext>
    </p:extLst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9A0B5-7468-429A-A799-8177ED4644C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26551693"/>
      </p:ext>
    </p:extLst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84CA5-D808-445A-96E5-4324DD3C7C4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6074815"/>
      </p:ext>
    </p:extLst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F624D-CC06-4FF0-B6C8-D539CF8C0D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75864421"/>
      </p:ext>
    </p:extLst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1AA65-A979-4892-9A3A-85133F8FBA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16908741"/>
      </p:ext>
    </p:extLst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27D78-5202-41D1-831B-06A751C74DD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92682409"/>
      </p:ext>
    </p:extLst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CDF0E-857F-4742-82D5-9CB00EF8660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09056433"/>
      </p:ext>
    </p:extLst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91129-71C3-491E-B35E-972B5DD1172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49973712"/>
      </p:ext>
    </p:extLst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EAAE1-FDD8-4CE0-BDAF-7E3293DAD6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42202392"/>
      </p:ext>
    </p:extLst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16DC1-2086-4510-8535-62507698A5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98297030"/>
      </p:ext>
    </p:extLst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fld id="{126F24AB-35C2-4794-8457-F377940BC2A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heel spokes="3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WordArt 3"/>
          <p:cNvSpPr>
            <a:spLocks noChangeArrowheads="1" noChangeShapeType="1" noTextEdit="1"/>
          </p:cNvSpPr>
          <p:nvPr/>
        </p:nvSpPr>
        <p:spPr bwMode="auto">
          <a:xfrm>
            <a:off x="4572000" y="908050"/>
            <a:ext cx="2663825" cy="10795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FF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0066"/>
                    </a:gs>
                    <a:gs pos="100000">
                      <a:srgbClr val="CC00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effectLst>
                  <a:outerShdw dist="107763" dir="18900000" algn="ctr" rotWithShape="0">
                    <a:srgbClr val="C0C0C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Unit 7</a:t>
            </a:r>
            <a:endParaRPr lang="zh-CN" altLang="en-US" kern="10">
              <a:ln w="12700">
                <a:solidFill>
                  <a:srgbClr val="FF33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CC0066"/>
                  </a:gs>
                  <a:gs pos="100000">
                    <a:srgbClr val="CC00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effectLst>
                <a:outerShdw dist="107763" dir="18900000" algn="ctr" rotWithShape="0">
                  <a:srgbClr val="C0C0C0">
                    <a:alpha val="5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99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nimBg="1"/>
      <p:bldP spid="39939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1676400" y="1066800"/>
            <a:ext cx="7010400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800080"/>
                </a:solidFill>
                <a:latin typeface="Times New Roman" pitchFamily="18" charset="0"/>
              </a:rPr>
              <a:t>Fill in the blanks with the correct forms of the verbs in the box. Then practice the conversations with a partner.</a:t>
            </a:r>
          </a:p>
        </p:txBody>
      </p:sp>
      <p:sp>
        <p:nvSpPr>
          <p:cNvPr id="9220" name="Oval 2"/>
          <p:cNvSpPr>
            <a:spLocks noChangeArrowheads="1"/>
          </p:cNvSpPr>
          <p:nvPr/>
        </p:nvSpPr>
        <p:spPr bwMode="auto">
          <a:xfrm>
            <a:off x="623888" y="1219200"/>
            <a:ext cx="900112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>
                <a:latin typeface="Arial" charset="0"/>
              </a:rPr>
              <a:t>3a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990600" y="4038600"/>
            <a:ext cx="7315200" cy="760413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kumimoji="1" lang="en-US" altLang="zh-CN">
                <a:solidFill>
                  <a:schemeClr val="bg1"/>
                </a:solidFill>
                <a:latin typeface="Times New Roman" pitchFamily="18" charset="0"/>
              </a:rPr>
              <a:t>be    play    study    talk    do    make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28600" y="304800"/>
            <a:ext cx="8686800" cy="602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1. A: What are you doing?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    B: I _________ my homework. I always 	___ my homework in the evening.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2. A: What’s John doing right now?</a:t>
            </a:r>
          </a:p>
          <a:p>
            <a:pPr eaLnBrk="1" hangingPunct="1">
              <a:lnSpc>
                <a:spcPct val="120000"/>
              </a:lnSpc>
            </a:pPr>
            <a:r>
              <a:rPr kumimoji="1" lang="zh-CN" altLang="en-US">
                <a:latin typeface="Times New Roman" pitchFamily="18" charset="0"/>
              </a:rPr>
              <a:t>    </a:t>
            </a:r>
            <a:r>
              <a:rPr kumimoji="1" lang="en-US" altLang="zh-CN">
                <a:latin typeface="Times New Roman" pitchFamily="18" charset="0"/>
              </a:rPr>
              <a:t>B: He _________ soccer.</a:t>
            </a:r>
            <a:r>
              <a:rPr kumimoji="1" lang="zh-CN" altLang="en-US">
                <a:latin typeface="Times New Roman" pitchFamily="18" charset="0"/>
              </a:rPr>
              <a:t> </a:t>
            </a:r>
            <a:r>
              <a:rPr kumimoji="1" lang="en-US" altLang="zh-CN">
                <a:latin typeface="Times New Roman" pitchFamily="18" charset="0"/>
              </a:rPr>
              <a:t>He ______ 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         soccer every Saturday. 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3. A: ___ Julie ________ English right now?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    B: No, she isn’t. She __________   	Chinese.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04800" y="469900"/>
            <a:ext cx="8077200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latin typeface="Times New Roman" pitchFamily="18" charset="0"/>
              </a:rPr>
              <a:t>4. A: What are Susan and Jane doing?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latin typeface="Times New Roman" pitchFamily="18" charset="0"/>
              </a:rPr>
              <a:t>    B: They __________ soup. They can 	_____ very good soup.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latin typeface="Times New Roman" pitchFamily="18" charset="0"/>
              </a:rPr>
              <a:t>5. A: ______ Lisa ________ on the 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latin typeface="Times New Roman" pitchFamily="18" charset="0"/>
              </a:rPr>
              <a:t>        phone again?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>
                <a:latin typeface="Times New Roman" pitchFamily="18" charset="0"/>
              </a:rPr>
              <a:t>    </a:t>
            </a:r>
            <a:r>
              <a:rPr kumimoji="1" lang="en-US" altLang="zh-CN">
                <a:latin typeface="Times New Roman" pitchFamily="18" charset="0"/>
              </a:rPr>
              <a:t>B: Yes, she _________ on the phone 	for three hours every day!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876800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根据上下文的问句和答语来确定空格处的意思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, </a:t>
            </a:r>
            <a:r>
              <a:rPr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特别是每个空格后面的词汇。</a:t>
            </a:r>
            <a:endParaRPr lang="en-US" altLang="zh-CN" sz="3600" b="1" smtClean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zh-CN" altLang="en-US" sz="3600" b="1" smtClean="0">
                <a:solidFill>
                  <a:srgbClr val="9900CC"/>
                </a:solidFill>
                <a:latin typeface="Times New Roman" pitchFamily="18" charset="0"/>
              </a:rPr>
              <a:t> 根据上下文的时态及时间状语来确定句子的时态。如</a:t>
            </a:r>
            <a:r>
              <a:rPr lang="en-US" altLang="zh-CN" sz="3600" b="1" smtClean="0">
                <a:solidFill>
                  <a:srgbClr val="9900CC"/>
                </a:solidFill>
                <a:latin typeface="Times New Roman" pitchFamily="18" charset="0"/>
              </a:rPr>
              <a:t>: right now </a:t>
            </a:r>
            <a:r>
              <a:rPr lang="zh-CN" altLang="en-US" sz="3600" b="1" smtClean="0">
                <a:solidFill>
                  <a:srgbClr val="9900CC"/>
                </a:solidFill>
                <a:latin typeface="Times New Roman" pitchFamily="18" charset="0"/>
              </a:rPr>
              <a:t>为现在进行时态的时间状语。而 </a:t>
            </a:r>
            <a:r>
              <a:rPr lang="en-US" altLang="zh-CN" sz="3600" b="1" smtClean="0">
                <a:solidFill>
                  <a:srgbClr val="9900CC"/>
                </a:solidFill>
                <a:latin typeface="Times New Roman" pitchFamily="18" charset="0"/>
              </a:rPr>
              <a:t>usually</a:t>
            </a:r>
            <a:r>
              <a:rPr lang="zh-CN" altLang="en-US" sz="3600" b="1" smtClean="0">
                <a:solidFill>
                  <a:srgbClr val="9900CC"/>
                </a:solidFill>
                <a:latin typeface="Times New Roman" pitchFamily="18" charset="0"/>
              </a:rPr>
              <a:t>，</a:t>
            </a:r>
            <a:r>
              <a:rPr lang="en-US" altLang="zh-CN" sz="3600" b="1" smtClean="0">
                <a:solidFill>
                  <a:srgbClr val="9900CC"/>
                </a:solidFill>
                <a:latin typeface="Times New Roman" pitchFamily="18" charset="0"/>
              </a:rPr>
              <a:t>every Saturday </a:t>
            </a:r>
            <a:r>
              <a:rPr lang="zh-CN" altLang="en-US" sz="3600" b="1" smtClean="0">
                <a:solidFill>
                  <a:srgbClr val="9900CC"/>
                </a:solidFill>
                <a:latin typeface="Times New Roman" pitchFamily="18" charset="0"/>
              </a:rPr>
              <a:t>及 </a:t>
            </a:r>
            <a:r>
              <a:rPr lang="en-US" altLang="zh-CN" sz="3600" b="1" smtClean="0">
                <a:solidFill>
                  <a:srgbClr val="9900CC"/>
                </a:solidFill>
                <a:latin typeface="Times New Roman" pitchFamily="18" charset="0"/>
              </a:rPr>
              <a:t>every day </a:t>
            </a:r>
            <a:r>
              <a:rPr lang="zh-CN" altLang="en-US" sz="3600" b="1" smtClean="0">
                <a:solidFill>
                  <a:srgbClr val="9900CC"/>
                </a:solidFill>
                <a:latin typeface="Times New Roman" pitchFamily="18" charset="0"/>
              </a:rPr>
              <a:t>是一般现在时态的时间状语。</a:t>
            </a:r>
            <a:endParaRPr lang="en-US" altLang="zh-CN" sz="3600" b="1" smtClean="0">
              <a:solidFill>
                <a:srgbClr val="9900CC"/>
              </a:solidFill>
              <a:latin typeface="Times New Roman" pitchFamily="18" charset="0"/>
            </a:endParaRPr>
          </a:p>
        </p:txBody>
      </p:sp>
      <p:sp>
        <p:nvSpPr>
          <p:cNvPr id="11268" name="WordArt 6"/>
          <p:cNvSpPr>
            <a:spLocks noChangeArrowheads="1" noChangeShapeType="1" noTextEdit="1"/>
          </p:cNvSpPr>
          <p:nvPr/>
        </p:nvSpPr>
        <p:spPr bwMode="auto">
          <a:xfrm>
            <a:off x="3124200" y="457200"/>
            <a:ext cx="2895600" cy="9144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zh-CN" altLang="en-US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隶书"/>
                <a:ea typeface="隶书"/>
              </a:rPr>
              <a:t>指 导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/>
          </p:cNvSpPr>
          <p:nvPr/>
        </p:nvSpPr>
        <p:spPr bwMode="auto">
          <a:xfrm>
            <a:off x="457200" y="1295400"/>
            <a:ext cx="81534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>
                <a:solidFill>
                  <a:srgbClr val="009900"/>
                </a:solidFill>
              </a:rPr>
              <a:t>现在进行时态的句子结构：</a:t>
            </a:r>
            <a:r>
              <a:rPr lang="en-US" altLang="zh-CN">
                <a:solidFill>
                  <a:srgbClr val="009900"/>
                </a:solidFill>
              </a:rPr>
              <a:t>be (am, is, are) + </a:t>
            </a:r>
            <a:r>
              <a:rPr lang="zh-CN" altLang="en-US">
                <a:solidFill>
                  <a:srgbClr val="009900"/>
                </a:solidFill>
              </a:rPr>
              <a:t>动词的 </a:t>
            </a:r>
            <a:r>
              <a:rPr lang="en-US" altLang="zh-CN">
                <a:solidFill>
                  <a:srgbClr val="009900"/>
                </a:solidFill>
              </a:rPr>
              <a:t>ing</a:t>
            </a:r>
            <a:r>
              <a:rPr lang="zh-CN" altLang="en-US">
                <a:solidFill>
                  <a:srgbClr val="009900"/>
                </a:solidFill>
              </a:rPr>
              <a:t>形式</a:t>
            </a:r>
            <a:r>
              <a:rPr lang="en-US" altLang="zh-CN">
                <a:solidFill>
                  <a:srgbClr val="009900"/>
                </a:solidFill>
              </a:rPr>
              <a:t>; </a:t>
            </a:r>
            <a:r>
              <a:rPr lang="zh-CN" altLang="en-US">
                <a:solidFill>
                  <a:srgbClr val="009900"/>
                </a:solidFill>
              </a:rPr>
              <a:t>一般现在时态的句子用动词的原形或第三人称单数形式。如</a:t>
            </a:r>
            <a:r>
              <a:rPr lang="en-US" altLang="zh-CN">
                <a:solidFill>
                  <a:srgbClr val="009900"/>
                </a:solidFill>
              </a:rPr>
              <a:t>: </a:t>
            </a:r>
            <a:r>
              <a:rPr lang="zh-CN" altLang="en-US">
                <a:solidFill>
                  <a:srgbClr val="009900"/>
                </a:solidFill>
              </a:rPr>
              <a:t>第一题由问句可知答句为现在进行时。后一句为一般现在时。</a:t>
            </a:r>
            <a:endParaRPr lang="zh-CN" altLang="en-US">
              <a:solidFill>
                <a:srgbClr val="9900CC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28600" y="941388"/>
            <a:ext cx="8686800" cy="553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kumimoji="1" lang="en-US" altLang="zh-CN">
                <a:latin typeface="Times New Roman" pitchFamily="18" charset="0"/>
              </a:rPr>
              <a:t>1. A: What are you doing?</a:t>
            </a:r>
          </a:p>
          <a:p>
            <a:pPr eaLnBrk="1" hangingPunct="1">
              <a:lnSpc>
                <a:spcPct val="110000"/>
              </a:lnSpc>
            </a:pPr>
            <a:r>
              <a:rPr kumimoji="1" lang="en-US" altLang="zh-CN">
                <a:latin typeface="Times New Roman" pitchFamily="18" charset="0"/>
              </a:rPr>
              <a:t>    B: I ________ my homework. I always 	___ my homework in the evening.</a:t>
            </a:r>
          </a:p>
          <a:p>
            <a:pPr eaLnBrk="1" hangingPunct="1">
              <a:lnSpc>
                <a:spcPct val="110000"/>
              </a:lnSpc>
            </a:pPr>
            <a:r>
              <a:rPr kumimoji="1" lang="en-US" altLang="zh-CN">
                <a:latin typeface="Times New Roman" pitchFamily="18" charset="0"/>
              </a:rPr>
              <a:t>2. A: What’s John doing right now?</a:t>
            </a:r>
          </a:p>
          <a:p>
            <a:pPr eaLnBrk="1" hangingPunct="1">
              <a:lnSpc>
                <a:spcPct val="110000"/>
              </a:lnSpc>
            </a:pPr>
            <a:r>
              <a:rPr kumimoji="1" lang="zh-CN" altLang="en-US">
                <a:latin typeface="Times New Roman" pitchFamily="18" charset="0"/>
              </a:rPr>
              <a:t>    </a:t>
            </a:r>
            <a:r>
              <a:rPr kumimoji="1" lang="en-US" altLang="zh-CN">
                <a:latin typeface="Times New Roman" pitchFamily="18" charset="0"/>
              </a:rPr>
              <a:t>B: He __________ soccer.</a:t>
            </a:r>
            <a:r>
              <a:rPr kumimoji="1" lang="zh-CN" altLang="en-US">
                <a:latin typeface="Times New Roman" pitchFamily="18" charset="0"/>
              </a:rPr>
              <a:t> </a:t>
            </a:r>
            <a:r>
              <a:rPr kumimoji="1" lang="en-US" altLang="zh-CN">
                <a:latin typeface="Times New Roman" pitchFamily="18" charset="0"/>
              </a:rPr>
              <a:t>He ______ 	soccer every Saturday. </a:t>
            </a:r>
          </a:p>
          <a:p>
            <a:pPr eaLnBrk="1" hangingPunct="1">
              <a:lnSpc>
                <a:spcPct val="110000"/>
              </a:lnSpc>
            </a:pPr>
            <a:r>
              <a:rPr kumimoji="1" lang="en-US" altLang="zh-CN">
                <a:latin typeface="Times New Roman" pitchFamily="18" charset="0"/>
              </a:rPr>
              <a:t>3. A: __ Julie ________ English right now?</a:t>
            </a:r>
          </a:p>
          <a:p>
            <a:pPr eaLnBrk="1" hangingPunct="1">
              <a:lnSpc>
                <a:spcPct val="110000"/>
              </a:lnSpc>
            </a:pPr>
            <a:r>
              <a:rPr kumimoji="1" lang="en-US" altLang="zh-CN">
                <a:latin typeface="Times New Roman" pitchFamily="18" charset="0"/>
              </a:rPr>
              <a:t>    B: No, she isn’t. She __________	Chinese.</a:t>
            </a:r>
          </a:p>
        </p:txBody>
      </p:sp>
      <p:sp>
        <p:nvSpPr>
          <p:cNvPr id="45059" name="WordArt 6"/>
          <p:cNvSpPr>
            <a:spLocks noChangeArrowheads="1" noChangeShapeType="1" noTextEdit="1"/>
          </p:cNvSpPr>
          <p:nvPr/>
        </p:nvSpPr>
        <p:spPr bwMode="auto">
          <a:xfrm>
            <a:off x="1371600" y="381000"/>
            <a:ext cx="6477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Check the answers.</a:t>
            </a:r>
            <a:endParaRPr lang="zh-CN" altLang="en-U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2700000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600200" y="1627188"/>
            <a:ext cx="2590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am doing 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553200" y="3424238"/>
            <a:ext cx="1619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>
                <a:solidFill>
                  <a:srgbClr val="FF00FF"/>
                </a:solidFill>
                <a:latin typeface="Times New Roman" pitchFamily="18" charset="0"/>
              </a:rPr>
              <a:t>plays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346200" y="4643438"/>
            <a:ext cx="4749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>
                <a:solidFill>
                  <a:srgbClr val="FF00FF"/>
                </a:solidFill>
                <a:latin typeface="Times New Roman" pitchFamily="18" charset="0"/>
              </a:rPr>
              <a:t>Is           studying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371600" y="2205038"/>
            <a:ext cx="1187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>
                <a:solidFill>
                  <a:srgbClr val="FF00FF"/>
                </a:solidFill>
                <a:latin typeface="Times New Roman" pitchFamily="18" charset="0"/>
              </a:rPr>
              <a:t>do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070100" y="3424238"/>
            <a:ext cx="2806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>
                <a:solidFill>
                  <a:srgbClr val="FF00FF"/>
                </a:solidFill>
                <a:latin typeface="Times New Roman" pitchFamily="18" charset="0"/>
              </a:rPr>
              <a:t>is playing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4800600" y="5253038"/>
            <a:ext cx="3238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>
                <a:solidFill>
                  <a:srgbClr val="FF00FF"/>
                </a:solidFill>
                <a:latin typeface="Times New Roman" pitchFamily="18" charset="0"/>
              </a:rPr>
              <a:t>is studying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5059" grpId="0" animBg="1"/>
      <p:bldP spid="7" grpId="0"/>
      <p:bldP spid="8" grpId="0"/>
      <p:bldP spid="9" grpId="0"/>
      <p:bldP spid="10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457200" y="533400"/>
            <a:ext cx="8077200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71563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latin typeface="Times New Roman" pitchFamily="18" charset="0"/>
              </a:rPr>
              <a:t>4. A: What are Susan and Jane doing?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latin typeface="Times New Roman" pitchFamily="18" charset="0"/>
              </a:rPr>
              <a:t>    B: They ___________ soup. They can 	_______ very good soup.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latin typeface="Times New Roman" pitchFamily="18" charset="0"/>
              </a:rPr>
              <a:t>5. A: ___ Lisa ________ on the phone 	again?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>
                <a:latin typeface="Times New Roman" pitchFamily="18" charset="0"/>
              </a:rPr>
              <a:t>    </a:t>
            </a:r>
            <a:r>
              <a:rPr kumimoji="1" lang="en-US" altLang="zh-CN">
                <a:latin typeface="Times New Roman" pitchFamily="18" charset="0"/>
              </a:rPr>
              <a:t>B: Yes, she _____ on the phone 	for three hours every day!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667000" y="1219200"/>
            <a:ext cx="37338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are making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676400" y="1981200"/>
            <a:ext cx="1984375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FF00FF"/>
                </a:solidFill>
                <a:latin typeface="Times New Roman" pitchFamily="18" charset="0"/>
              </a:rPr>
              <a:t>makes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276600" y="4114800"/>
            <a:ext cx="18669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FF00FF"/>
                </a:solidFill>
                <a:latin typeface="Times New Roman" pitchFamily="18" charset="0"/>
              </a:rPr>
              <a:t>talks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600200" y="2667000"/>
            <a:ext cx="4433888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FF00FF"/>
                </a:solidFill>
                <a:latin typeface="Times New Roman" pitchFamily="18" charset="0"/>
              </a:rPr>
              <a:t>Is             talking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2"/>
          <p:cNvSpPr>
            <a:spLocks noChangeArrowheads="1"/>
          </p:cNvSpPr>
          <p:nvPr/>
        </p:nvSpPr>
        <p:spPr bwMode="auto">
          <a:xfrm>
            <a:off x="700088" y="1524000"/>
            <a:ext cx="900112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>
                <a:latin typeface="Arial" charset="0"/>
              </a:rPr>
              <a:t>3b</a:t>
            </a: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2209800" y="712788"/>
            <a:ext cx="6858000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3400">
                <a:solidFill>
                  <a:srgbClr val="0000FF"/>
                </a:solidFill>
                <a:latin typeface="Times New Roman" pitchFamily="18" charset="0"/>
              </a:rPr>
              <a:t>Yuan Yuan from CCTV is interviewing people in five different places. Fill in the chart below.</a:t>
            </a:r>
          </a:p>
        </p:txBody>
      </p:sp>
      <p:graphicFrame>
        <p:nvGraphicFramePr>
          <p:cNvPr id="14374" name="Group 38"/>
          <p:cNvGraphicFramePr>
            <a:graphicFrameLocks noGrp="1"/>
          </p:cNvGraphicFramePr>
          <p:nvPr/>
        </p:nvGraphicFramePr>
        <p:xfrm>
          <a:off x="228600" y="2743200"/>
          <a:ext cx="8763000" cy="3886200"/>
        </p:xfrm>
        <a:graphic>
          <a:graphicData uri="http://schemas.openxmlformats.org/drawingml/2006/table">
            <a:tbl>
              <a:tblPr/>
              <a:tblGrid>
                <a:gridCol w="4038600"/>
                <a:gridCol w="4724400"/>
              </a:tblGrid>
              <a:tr h="763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How’s the weather?</a:t>
                      </a:r>
                      <a:endParaRPr kumimoji="0" lang="zh-CN" altLang="en-US" sz="3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What are they doing?</a:t>
                      </a:r>
                      <a:endParaRPr kumimoji="0" lang="zh-CN" altLang="en-US" sz="3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  <p:sp>
        <p:nvSpPr>
          <p:cNvPr id="14364" name="WordArt 6"/>
          <p:cNvSpPr>
            <a:spLocks noChangeArrowheads="1" noChangeShapeType="1" noTextEdit="1"/>
          </p:cNvSpPr>
          <p:nvPr/>
        </p:nvSpPr>
        <p:spPr bwMode="auto">
          <a:xfrm>
            <a:off x="152400" y="762000"/>
            <a:ext cx="1981200" cy="8382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en-US" altLang="zh-CN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Interview</a:t>
            </a:r>
            <a:endParaRPr lang="zh-CN" altLang="en-U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2700000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 autoUpdateAnimBg="0"/>
      <p:bldP spid="14339" grpId="0" autoUpdateAnimBg="0"/>
      <p:bldP spid="1436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标注 9"/>
          <p:cNvSpPr>
            <a:spLocks noChangeArrowheads="1"/>
          </p:cNvSpPr>
          <p:nvPr/>
        </p:nvSpPr>
        <p:spPr bwMode="auto">
          <a:xfrm>
            <a:off x="381000" y="1219200"/>
            <a:ext cx="4191000" cy="685800"/>
          </a:xfrm>
          <a:prstGeom prst="wedgeRectCallout">
            <a:avLst>
              <a:gd name="adj1" fmla="val -454"/>
              <a:gd name="adj2" fmla="val 98843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FF0000"/>
                </a:solidFill>
                <a:cs typeface="Times New Roman" pitchFamily="18" charset="0"/>
              </a:rPr>
              <a:t>How’s the weather?</a:t>
            </a:r>
            <a:endParaRPr lang="zh-CN" altLang="en-US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1" name="矩形标注 10"/>
          <p:cNvSpPr>
            <a:spLocks noChangeArrowheads="1"/>
          </p:cNvSpPr>
          <p:nvPr/>
        </p:nvSpPr>
        <p:spPr bwMode="auto">
          <a:xfrm>
            <a:off x="4876800" y="1219200"/>
            <a:ext cx="2362200" cy="685800"/>
          </a:xfrm>
          <a:prstGeom prst="wedgeRectCallout">
            <a:avLst>
              <a:gd name="adj1" fmla="val -38375"/>
              <a:gd name="adj2" fmla="val 11088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009900"/>
                </a:solidFill>
                <a:cs typeface="Times New Roman" pitchFamily="18" charset="0"/>
              </a:rPr>
              <a:t>It’s sunny.</a:t>
            </a:r>
            <a:endParaRPr lang="zh-CN" altLang="en-US">
              <a:solidFill>
                <a:srgbClr val="009900"/>
              </a:solidFill>
              <a:cs typeface="Times New Roman" pitchFamily="18" charset="0"/>
            </a:endParaRPr>
          </a:p>
        </p:txBody>
      </p:sp>
      <p:sp>
        <p:nvSpPr>
          <p:cNvPr id="12" name="矩形标注 11"/>
          <p:cNvSpPr>
            <a:spLocks noChangeArrowheads="1"/>
          </p:cNvSpPr>
          <p:nvPr/>
        </p:nvSpPr>
        <p:spPr bwMode="auto">
          <a:xfrm>
            <a:off x="304800" y="5105400"/>
            <a:ext cx="3733800" cy="685800"/>
          </a:xfrm>
          <a:prstGeom prst="wedgeRectCallout">
            <a:avLst>
              <a:gd name="adj1" fmla="val 27213"/>
              <a:gd name="adj2" fmla="val -14490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FF0000"/>
                </a:solidFill>
                <a:cs typeface="Times New Roman" pitchFamily="18" charset="0"/>
              </a:rPr>
              <a:t>What’s he doing?</a:t>
            </a:r>
            <a:endParaRPr lang="zh-CN" altLang="en-US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4" name="矩形标注 13"/>
          <p:cNvSpPr>
            <a:spLocks noChangeArrowheads="1"/>
          </p:cNvSpPr>
          <p:nvPr/>
        </p:nvSpPr>
        <p:spPr bwMode="auto">
          <a:xfrm>
            <a:off x="4191000" y="5105400"/>
            <a:ext cx="4800600" cy="685800"/>
          </a:xfrm>
          <a:prstGeom prst="wedgeRectCallout">
            <a:avLst>
              <a:gd name="adj1" fmla="val -36014"/>
              <a:gd name="adj2" fmla="val -134722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009900"/>
                </a:solidFill>
                <a:cs typeface="Times New Roman" pitchFamily="18" charset="0"/>
              </a:rPr>
              <a:t>He’s playing the guitar.</a:t>
            </a:r>
            <a:endParaRPr lang="zh-CN" altLang="en-US">
              <a:solidFill>
                <a:srgbClr val="009900"/>
              </a:solidFill>
              <a:cs typeface="Times New Roman" pitchFamily="18" charset="0"/>
            </a:endParaRPr>
          </a:p>
        </p:txBody>
      </p:sp>
      <p:pic>
        <p:nvPicPr>
          <p:cNvPr id="15370" name="Picture 10" descr="E:\图片库\人物\1028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362200"/>
            <a:ext cx="16287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Picture 12" descr="D:\红蜻蜓抓图\屏幕截图\截屏083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7"/>
          <a:stretch>
            <a:fillRect/>
          </a:stretch>
        </p:blipFill>
        <p:spPr bwMode="auto">
          <a:xfrm>
            <a:off x="1371600" y="2438400"/>
            <a:ext cx="21796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9" descr="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388" b="66104"/>
          <a:stretch>
            <a:fillRect/>
          </a:stretch>
        </p:blipFill>
        <p:spPr bwMode="auto">
          <a:xfrm>
            <a:off x="6096000" y="2209800"/>
            <a:ext cx="2667000" cy="248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2" descr="D:\红蜻蜓抓图\屏幕截图\截屏083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7"/>
          <a:stretch>
            <a:fillRect/>
          </a:stretch>
        </p:blipFill>
        <p:spPr bwMode="auto">
          <a:xfrm>
            <a:off x="1524000" y="2362200"/>
            <a:ext cx="21796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标注 15"/>
          <p:cNvSpPr>
            <a:spLocks noChangeArrowheads="1"/>
          </p:cNvSpPr>
          <p:nvPr/>
        </p:nvSpPr>
        <p:spPr bwMode="auto">
          <a:xfrm>
            <a:off x="381000" y="1143000"/>
            <a:ext cx="4114800" cy="762000"/>
          </a:xfrm>
          <a:prstGeom prst="wedgeRectCallout">
            <a:avLst>
              <a:gd name="adj1" fmla="val -1157"/>
              <a:gd name="adj2" fmla="val 96875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FF0000"/>
                </a:solidFill>
                <a:cs typeface="Times New Roman" pitchFamily="18" charset="0"/>
              </a:rPr>
              <a:t>How’s the weather?</a:t>
            </a:r>
            <a:endParaRPr lang="zh-CN" altLang="en-US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7" name="矩形标注 16"/>
          <p:cNvSpPr>
            <a:spLocks noChangeArrowheads="1"/>
          </p:cNvSpPr>
          <p:nvPr/>
        </p:nvSpPr>
        <p:spPr bwMode="auto">
          <a:xfrm>
            <a:off x="5029200" y="1143000"/>
            <a:ext cx="2362200" cy="685800"/>
          </a:xfrm>
          <a:prstGeom prst="wedgeRectCallout">
            <a:avLst>
              <a:gd name="adj1" fmla="val -36894"/>
              <a:gd name="adj2" fmla="val 128704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009900"/>
                </a:solidFill>
                <a:cs typeface="Times New Roman" pitchFamily="18" charset="0"/>
              </a:rPr>
              <a:t>It’s windy.</a:t>
            </a:r>
            <a:endParaRPr lang="zh-CN" altLang="en-US">
              <a:solidFill>
                <a:srgbClr val="009900"/>
              </a:solidFill>
              <a:cs typeface="Times New Roman" pitchFamily="18" charset="0"/>
            </a:endParaRPr>
          </a:p>
        </p:txBody>
      </p:sp>
      <p:sp>
        <p:nvSpPr>
          <p:cNvPr id="21" name="矩形标注 20"/>
          <p:cNvSpPr>
            <a:spLocks noChangeArrowheads="1"/>
          </p:cNvSpPr>
          <p:nvPr/>
        </p:nvSpPr>
        <p:spPr bwMode="auto">
          <a:xfrm>
            <a:off x="533400" y="4648200"/>
            <a:ext cx="2514600" cy="1295400"/>
          </a:xfrm>
          <a:prstGeom prst="wedgeRectCallout">
            <a:avLst>
              <a:gd name="adj1" fmla="val 41981"/>
              <a:gd name="adj2" fmla="val -96199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FF0000"/>
                </a:solidFill>
                <a:cs typeface="Times New Roman" pitchFamily="18" charset="0"/>
              </a:rPr>
              <a:t>What are they doing?</a:t>
            </a:r>
            <a:endParaRPr lang="zh-CN" altLang="en-US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2" name="矩形标注 21"/>
          <p:cNvSpPr>
            <a:spLocks noChangeArrowheads="1"/>
          </p:cNvSpPr>
          <p:nvPr/>
        </p:nvSpPr>
        <p:spPr bwMode="auto">
          <a:xfrm>
            <a:off x="3429000" y="5257800"/>
            <a:ext cx="5334000" cy="685800"/>
          </a:xfrm>
          <a:prstGeom prst="wedgeRectCallout">
            <a:avLst>
              <a:gd name="adj1" fmla="val -20000"/>
              <a:gd name="adj2" fmla="val -1625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009900"/>
                </a:solidFill>
                <a:cs typeface="Times New Roman" pitchFamily="18" charset="0"/>
              </a:rPr>
              <a:t>They’re walking to school.</a:t>
            </a:r>
            <a:endParaRPr lang="zh-CN" altLang="en-US">
              <a:solidFill>
                <a:srgbClr val="009900"/>
              </a:solidFill>
              <a:cs typeface="Times New Roman" pitchFamily="18" charset="0"/>
            </a:endParaRPr>
          </a:p>
        </p:txBody>
      </p:sp>
      <p:pic>
        <p:nvPicPr>
          <p:cNvPr id="18" name="Picture 10" descr="E:\图片库\人物\1028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362200"/>
            <a:ext cx="16287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 descr="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55" t="3676" r="14630" b="66005"/>
          <a:stretch>
            <a:fillRect/>
          </a:stretch>
        </p:blipFill>
        <p:spPr bwMode="auto">
          <a:xfrm>
            <a:off x="6172200" y="2209800"/>
            <a:ext cx="27432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WordArt 5"/>
          <p:cNvSpPr>
            <a:spLocks noChangeArrowheads="1" noChangeShapeType="1" noTextEdit="1"/>
          </p:cNvSpPr>
          <p:nvPr/>
        </p:nvSpPr>
        <p:spPr bwMode="auto">
          <a:xfrm>
            <a:off x="481013" y="1044575"/>
            <a:ext cx="3024187" cy="1012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519958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40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/>
                </a:gradFill>
                <a:latin typeface="Arial"/>
                <a:cs typeface="Arial"/>
              </a:rPr>
              <a:t>Unit 7</a:t>
            </a:r>
            <a:endParaRPr lang="zh-CN" altLang="en-US" sz="40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/>
              </a:gradFill>
              <a:latin typeface="Arial"/>
              <a:cs typeface="Arial"/>
            </a:endParaRPr>
          </a:p>
        </p:txBody>
      </p:sp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468313" y="4221163"/>
            <a:ext cx="8351837" cy="1922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22500">
                      <a:srgbClr val="FF7A00"/>
                    </a:gs>
                    <a:gs pos="35000">
                      <a:srgbClr val="FF0300"/>
                    </a:gs>
                    <a:gs pos="50000">
                      <a:srgbClr val="4D0808"/>
                    </a:gs>
                    <a:gs pos="65000">
                      <a:srgbClr val="FF0300"/>
                    </a:gs>
                    <a:gs pos="77500">
                      <a:srgbClr val="FF7A00"/>
                    </a:gs>
                    <a:gs pos="100000">
                      <a:srgbClr val="FFF200"/>
                    </a:gs>
                  </a:gsLst>
                  <a:lin ang="18900000" scaled="1"/>
                </a:gra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It's raining!</a:t>
            </a:r>
            <a:endParaRPr lang="zh-CN" altLang="en-US" kern="10">
              <a:ln w="952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200"/>
                  </a:gs>
                  <a:gs pos="22500">
                    <a:srgbClr val="FF7A00"/>
                  </a:gs>
                  <a:gs pos="35000">
                    <a:srgbClr val="FF0300"/>
                  </a:gs>
                  <a:gs pos="50000">
                    <a:srgbClr val="4D0808"/>
                  </a:gs>
                  <a:gs pos="65000">
                    <a:srgbClr val="FF0300"/>
                  </a:gs>
                  <a:gs pos="77500">
                    <a:srgbClr val="FF7A00"/>
                  </a:gs>
                  <a:gs pos="100000">
                    <a:srgbClr val="FFF200"/>
                  </a:gs>
                </a:gsLst>
                <a:lin ang="18900000" scaled="1"/>
              </a:gradFill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 animBg="1"/>
      <p:bldP spid="205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E:\图片库\人物\1028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362200"/>
            <a:ext cx="16287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矩形标注 22"/>
          <p:cNvSpPr>
            <a:spLocks noChangeArrowheads="1"/>
          </p:cNvSpPr>
          <p:nvPr/>
        </p:nvSpPr>
        <p:spPr bwMode="auto">
          <a:xfrm>
            <a:off x="609600" y="1295400"/>
            <a:ext cx="4114800" cy="762000"/>
          </a:xfrm>
          <a:prstGeom prst="wedgeRectCallout">
            <a:avLst>
              <a:gd name="adj1" fmla="val -2352"/>
              <a:gd name="adj2" fmla="val 86042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FF0000"/>
                </a:solidFill>
                <a:cs typeface="Times New Roman" pitchFamily="18" charset="0"/>
              </a:rPr>
              <a:t>How’s the weather?</a:t>
            </a:r>
            <a:endParaRPr lang="zh-CN" altLang="en-US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5" name="矩形标注 24"/>
          <p:cNvSpPr>
            <a:spLocks noChangeArrowheads="1"/>
          </p:cNvSpPr>
          <p:nvPr/>
        </p:nvSpPr>
        <p:spPr bwMode="auto">
          <a:xfrm>
            <a:off x="5181600" y="1295400"/>
            <a:ext cx="2514600" cy="762000"/>
          </a:xfrm>
          <a:prstGeom prst="wedgeRectCallout">
            <a:avLst>
              <a:gd name="adj1" fmla="val -57134"/>
              <a:gd name="adj2" fmla="val 10041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FF0000"/>
                </a:solidFill>
                <a:cs typeface="Times New Roman" pitchFamily="18" charset="0"/>
              </a:rPr>
              <a:t>It’s snowy.</a:t>
            </a:r>
            <a:endParaRPr lang="zh-CN" altLang="en-US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8" name="矩形标注 27"/>
          <p:cNvSpPr>
            <a:spLocks noChangeArrowheads="1"/>
          </p:cNvSpPr>
          <p:nvPr/>
        </p:nvSpPr>
        <p:spPr bwMode="auto">
          <a:xfrm>
            <a:off x="685800" y="4724400"/>
            <a:ext cx="3048000" cy="1219200"/>
          </a:xfrm>
          <a:prstGeom prst="wedgeRectCallout">
            <a:avLst>
              <a:gd name="adj1" fmla="val 8856"/>
              <a:gd name="adj2" fmla="val -791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FF0000"/>
                </a:solidFill>
                <a:cs typeface="Times New Roman" pitchFamily="18" charset="0"/>
              </a:rPr>
              <a:t>What are they doing now?</a:t>
            </a:r>
            <a:endParaRPr lang="zh-CN" altLang="en-US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9" name="矩形标注 28"/>
          <p:cNvSpPr>
            <a:spLocks noChangeArrowheads="1"/>
          </p:cNvSpPr>
          <p:nvPr/>
        </p:nvSpPr>
        <p:spPr bwMode="auto">
          <a:xfrm>
            <a:off x="4267200" y="4876800"/>
            <a:ext cx="4495800" cy="685800"/>
          </a:xfrm>
          <a:prstGeom prst="wedgeRectCallout">
            <a:avLst>
              <a:gd name="adj1" fmla="val -35171"/>
              <a:gd name="adj2" fmla="val -11412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009900"/>
                </a:solidFill>
                <a:cs typeface="Times New Roman" pitchFamily="18" charset="0"/>
              </a:rPr>
              <a:t>They’re making soup.</a:t>
            </a:r>
            <a:endParaRPr lang="zh-CN" altLang="en-US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12" name="Picture 12" descr="D:\红蜻蜓抓图\屏幕截图\截屏083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7"/>
          <a:stretch>
            <a:fillRect/>
          </a:stretch>
        </p:blipFill>
        <p:spPr bwMode="auto">
          <a:xfrm>
            <a:off x="1371600" y="2438400"/>
            <a:ext cx="21796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9" descr="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15" t="32437" r="2013" b="39026"/>
          <a:stretch>
            <a:fillRect/>
          </a:stretch>
        </p:blipFill>
        <p:spPr bwMode="auto">
          <a:xfrm>
            <a:off x="5867400" y="2362200"/>
            <a:ext cx="2590800" cy="219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8" grpId="0" animBg="1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2" descr="D:\红蜻蜓抓图\屏幕截图\截屏083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7"/>
          <a:stretch>
            <a:fillRect/>
          </a:stretch>
        </p:blipFill>
        <p:spPr bwMode="auto">
          <a:xfrm>
            <a:off x="914400" y="2514600"/>
            <a:ext cx="2362200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 descr="E:\图片库\人物\1028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514600"/>
            <a:ext cx="16287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标注 15"/>
          <p:cNvSpPr>
            <a:spLocks noChangeArrowheads="1"/>
          </p:cNvSpPr>
          <p:nvPr/>
        </p:nvSpPr>
        <p:spPr bwMode="auto">
          <a:xfrm>
            <a:off x="381000" y="1371600"/>
            <a:ext cx="4114800" cy="762000"/>
          </a:xfrm>
          <a:prstGeom prst="wedgeRectCallout">
            <a:avLst>
              <a:gd name="adj1" fmla="val 37"/>
              <a:gd name="adj2" fmla="val 86875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FF0000"/>
                </a:solidFill>
                <a:cs typeface="Times New Roman" pitchFamily="18" charset="0"/>
              </a:rPr>
              <a:t>How’s the weather?</a:t>
            </a:r>
            <a:endParaRPr lang="zh-CN" altLang="en-US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7" name="矩形标注 16"/>
          <p:cNvSpPr>
            <a:spLocks noChangeArrowheads="1"/>
          </p:cNvSpPr>
          <p:nvPr/>
        </p:nvSpPr>
        <p:spPr bwMode="auto">
          <a:xfrm>
            <a:off x="4876800" y="1371600"/>
            <a:ext cx="1981200" cy="685800"/>
          </a:xfrm>
          <a:prstGeom prst="wedgeRectCallout">
            <a:avLst>
              <a:gd name="adj1" fmla="val -35898"/>
              <a:gd name="adj2" fmla="val 110185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FF0000"/>
                </a:solidFill>
                <a:cs typeface="Times New Roman" pitchFamily="18" charset="0"/>
              </a:rPr>
              <a:t>It’s cool.</a:t>
            </a:r>
            <a:endParaRPr lang="zh-CN" altLang="en-US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3" name="矩形标注 22"/>
          <p:cNvSpPr>
            <a:spLocks noChangeArrowheads="1"/>
          </p:cNvSpPr>
          <p:nvPr/>
        </p:nvSpPr>
        <p:spPr bwMode="auto">
          <a:xfrm>
            <a:off x="457200" y="4953000"/>
            <a:ext cx="3733800" cy="685800"/>
          </a:xfrm>
          <a:prstGeom prst="wedgeRectCallout">
            <a:avLst>
              <a:gd name="adj1" fmla="val -9991"/>
              <a:gd name="adj2" fmla="val -128472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FF0000"/>
                </a:solidFill>
                <a:cs typeface="Times New Roman" pitchFamily="18" charset="0"/>
              </a:rPr>
              <a:t>What is he doing?</a:t>
            </a:r>
            <a:endParaRPr lang="zh-CN" altLang="en-US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9" name="矩形标注 28"/>
          <p:cNvSpPr>
            <a:spLocks noChangeArrowheads="1"/>
          </p:cNvSpPr>
          <p:nvPr/>
        </p:nvSpPr>
        <p:spPr bwMode="auto">
          <a:xfrm>
            <a:off x="4572000" y="4953000"/>
            <a:ext cx="4343400" cy="685800"/>
          </a:xfrm>
          <a:prstGeom prst="wedgeRectCallout">
            <a:avLst>
              <a:gd name="adj1" fmla="val -36986"/>
              <a:gd name="adj2" fmla="val -10787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FF0000"/>
                </a:solidFill>
                <a:cs typeface="Times New Roman" pitchFamily="18" charset="0"/>
              </a:rPr>
              <a:t>He’s reading a book.</a:t>
            </a:r>
            <a:endParaRPr lang="zh-CN" altLang="en-US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18441" name="Picture 9" descr="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53" t="61046" r="6030" b="4492"/>
          <a:stretch>
            <a:fillRect/>
          </a:stretch>
        </p:blipFill>
        <p:spPr bwMode="auto">
          <a:xfrm>
            <a:off x="5867400" y="2286000"/>
            <a:ext cx="2438400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3" grpId="0" animBg="1"/>
      <p:bldP spid="2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2" descr="D:\红蜻蜓抓图\屏幕截图\截屏083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7"/>
          <a:stretch>
            <a:fillRect/>
          </a:stretch>
        </p:blipFill>
        <p:spPr bwMode="auto">
          <a:xfrm>
            <a:off x="1096963" y="2514600"/>
            <a:ext cx="2179637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E:\图片库\人物\1028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225" y="2514600"/>
            <a:ext cx="16287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标注 15"/>
          <p:cNvSpPr>
            <a:spLocks noChangeArrowheads="1"/>
          </p:cNvSpPr>
          <p:nvPr/>
        </p:nvSpPr>
        <p:spPr bwMode="auto">
          <a:xfrm>
            <a:off x="381000" y="1295400"/>
            <a:ext cx="4191000" cy="762000"/>
          </a:xfrm>
          <a:prstGeom prst="wedgeRectCallout">
            <a:avLst>
              <a:gd name="adj1" fmla="val -759"/>
              <a:gd name="adj2" fmla="val 99583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FF0000"/>
                </a:solidFill>
                <a:cs typeface="Times New Roman" pitchFamily="18" charset="0"/>
              </a:rPr>
              <a:t>How’s the weather?</a:t>
            </a:r>
            <a:endParaRPr lang="zh-CN" altLang="en-US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7" name="矩形标注 16"/>
          <p:cNvSpPr>
            <a:spLocks noChangeArrowheads="1"/>
          </p:cNvSpPr>
          <p:nvPr/>
        </p:nvSpPr>
        <p:spPr bwMode="auto">
          <a:xfrm>
            <a:off x="5257800" y="1371600"/>
            <a:ext cx="2438400" cy="685800"/>
          </a:xfrm>
          <a:prstGeom prst="wedgeRectCallout">
            <a:avLst>
              <a:gd name="adj1" fmla="val -61912"/>
              <a:gd name="adj2" fmla="val 11041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009900"/>
                </a:solidFill>
                <a:cs typeface="Times New Roman" pitchFamily="18" charset="0"/>
              </a:rPr>
              <a:t>It’s raining.</a:t>
            </a:r>
            <a:endParaRPr lang="zh-CN" altLang="en-US">
              <a:solidFill>
                <a:srgbClr val="009900"/>
              </a:solidFill>
              <a:cs typeface="Times New Roman" pitchFamily="18" charset="0"/>
            </a:endParaRPr>
          </a:p>
        </p:txBody>
      </p:sp>
      <p:sp>
        <p:nvSpPr>
          <p:cNvPr id="28" name="矩形标注 27"/>
          <p:cNvSpPr>
            <a:spLocks noChangeArrowheads="1"/>
          </p:cNvSpPr>
          <p:nvPr/>
        </p:nvSpPr>
        <p:spPr bwMode="auto">
          <a:xfrm>
            <a:off x="457200" y="4648200"/>
            <a:ext cx="3048000" cy="1295400"/>
          </a:xfrm>
          <a:prstGeom prst="wedgeRectCallout">
            <a:avLst>
              <a:gd name="adj1" fmla="val -7292"/>
              <a:gd name="adj2" fmla="val -81005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FF0000"/>
                </a:solidFill>
                <a:cs typeface="Times New Roman" pitchFamily="18" charset="0"/>
              </a:rPr>
              <a:t>What are they doing?</a:t>
            </a:r>
            <a:endParaRPr lang="zh-CN" altLang="en-US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9" name="矩形标注 28"/>
          <p:cNvSpPr>
            <a:spLocks noChangeArrowheads="1"/>
          </p:cNvSpPr>
          <p:nvPr/>
        </p:nvSpPr>
        <p:spPr bwMode="auto">
          <a:xfrm>
            <a:off x="3810000" y="5105400"/>
            <a:ext cx="4724400" cy="685800"/>
          </a:xfrm>
          <a:prstGeom prst="wedgeRectCallout">
            <a:avLst>
              <a:gd name="adj1" fmla="val -33231"/>
              <a:gd name="adj2" fmla="val -131019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>
                <a:solidFill>
                  <a:srgbClr val="009900"/>
                </a:solidFill>
                <a:cs typeface="Times New Roman" pitchFamily="18" charset="0"/>
              </a:rPr>
              <a:t>They’re playing soccer.</a:t>
            </a:r>
            <a:endParaRPr lang="zh-CN" altLang="en-US">
              <a:solidFill>
                <a:srgbClr val="009900"/>
              </a:solidFill>
              <a:cs typeface="Times New Roman" pitchFamily="18" charset="0"/>
            </a:endParaRPr>
          </a:p>
        </p:txBody>
      </p:sp>
      <p:pic>
        <p:nvPicPr>
          <p:cNvPr id="19465" name="Picture 9" descr="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5" t="66611" r="51862" b="1416"/>
          <a:stretch>
            <a:fillRect/>
          </a:stretch>
        </p:blipFill>
        <p:spPr bwMode="auto">
          <a:xfrm>
            <a:off x="5791200" y="2362200"/>
            <a:ext cx="2667000" cy="241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8" grpId="0" animBg="1"/>
      <p:bldP spid="2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2" name="Group 32"/>
          <p:cNvGraphicFramePr>
            <a:graphicFrameLocks noGrp="1"/>
          </p:cNvGraphicFramePr>
          <p:nvPr/>
        </p:nvGraphicFramePr>
        <p:xfrm>
          <a:off x="533400" y="1803400"/>
          <a:ext cx="8153400" cy="4521200"/>
        </p:xfrm>
        <a:graphic>
          <a:graphicData uri="http://schemas.openxmlformats.org/drawingml/2006/table">
            <a:tbl>
              <a:tblPr/>
              <a:tblGrid>
                <a:gridCol w="3810000"/>
                <a:gridCol w="4343400"/>
              </a:tblGrid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How’s the weather?</a:t>
                      </a:r>
                      <a:endParaRPr kumimoji="0" lang="zh-CN" altLang="en-US" sz="3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What are they doing?</a:t>
                      </a:r>
                      <a:endParaRPr kumimoji="0" lang="zh-CN" altLang="en-US" sz="3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09600" y="2641600"/>
            <a:ext cx="8534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It’s sunny.               Playing  the guitar. 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73088" y="3403600"/>
            <a:ext cx="81899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It’s windy.               Walking to school.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09600" y="4089400"/>
            <a:ext cx="78454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It’s snowy.               Cooking soup.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542925" y="4851400"/>
            <a:ext cx="8448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FF3300"/>
                </a:solidFill>
                <a:latin typeface="Times New Roman" pitchFamily="18" charset="0"/>
              </a:rPr>
              <a:t>It’s cool.			  Reading a book.  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09600" y="5613400"/>
            <a:ext cx="75866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It’s raining.             Playing soccer.</a:t>
            </a:r>
          </a:p>
        </p:txBody>
      </p:sp>
      <p:sp>
        <p:nvSpPr>
          <p:cNvPr id="20513" name="WordArt 6"/>
          <p:cNvSpPr>
            <a:spLocks noChangeArrowheads="1" noChangeShapeType="1" noTextEdit="1"/>
          </p:cNvSpPr>
          <p:nvPr/>
        </p:nvSpPr>
        <p:spPr bwMode="auto">
          <a:xfrm>
            <a:off x="1295400" y="838200"/>
            <a:ext cx="6477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Check the answers.</a:t>
            </a:r>
            <a:endParaRPr lang="zh-CN" altLang="en-U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2700000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0" grpId="0" autoUpdateAnimBg="0"/>
      <p:bldP spid="11" grpId="0" autoUpdateAnimBg="0"/>
      <p:bldP spid="12" grpId="0" autoUpdateAnimBg="0"/>
      <p:bldP spid="16" grpId="0" autoUpdateAnimBg="0"/>
      <p:bldP spid="205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609600" y="3592513"/>
            <a:ext cx="7848600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A: ______ the weather?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B: It’s ______. 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A: What ____ they _____?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B: They ___ ________ on the lake. 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74763" y="3592513"/>
            <a:ext cx="200183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How’s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071688" y="4278313"/>
            <a:ext cx="189071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sunny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514600" y="4899025"/>
            <a:ext cx="41148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are           doing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343150" y="5573713"/>
            <a:ext cx="344805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are  boating</a:t>
            </a:r>
          </a:p>
        </p:txBody>
      </p:sp>
      <p:sp>
        <p:nvSpPr>
          <p:cNvPr id="22536" name="Text Box 3"/>
          <p:cNvSpPr txBox="1">
            <a:spLocks noChangeArrowheads="1"/>
          </p:cNvSpPr>
          <p:nvPr/>
        </p:nvSpPr>
        <p:spPr bwMode="auto">
          <a:xfrm>
            <a:off x="3581400" y="425450"/>
            <a:ext cx="4343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>
                <a:solidFill>
                  <a:srgbClr val="FF3300"/>
                </a:solidFill>
                <a:latin typeface="Times New Roman" pitchFamily="18" charset="0"/>
              </a:rPr>
              <a:t>看图片，补全对话。</a:t>
            </a:r>
            <a:endParaRPr kumimoji="1" lang="en-US" altLang="zh-CN">
              <a:solidFill>
                <a:srgbClr val="FF3300"/>
              </a:solidFill>
              <a:latin typeface="Times New Roman" pitchFamily="18" charset="0"/>
            </a:endParaRPr>
          </a:p>
        </p:txBody>
      </p:sp>
      <p:pic>
        <p:nvPicPr>
          <p:cNvPr id="22539" name="Picture 11" descr="E:\图片库\动作\3326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" t="2856" b="2856"/>
          <a:stretch>
            <a:fillRect/>
          </a:stretch>
        </p:blipFill>
        <p:spPr bwMode="auto">
          <a:xfrm>
            <a:off x="3805238" y="1219200"/>
            <a:ext cx="3281362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8" name="WordArt 6"/>
          <p:cNvSpPr>
            <a:spLocks noChangeArrowheads="1" noChangeShapeType="1" noTextEdit="1"/>
          </p:cNvSpPr>
          <p:nvPr/>
        </p:nvSpPr>
        <p:spPr bwMode="auto">
          <a:xfrm>
            <a:off x="609600" y="1066800"/>
            <a:ext cx="2590800" cy="1143000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r>
              <a:rPr lang="en-US" altLang="zh-CN" sz="1800" kern="10">
                <a:ln w="9525">
                  <a:solidFill>
                    <a:srgbClr val="9900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Practice</a:t>
            </a:r>
            <a:endParaRPr lang="zh-CN" altLang="en-US" sz="1800" kern="10">
              <a:ln w="9525">
                <a:solidFill>
                  <a:srgbClr val="9900CC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2700000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7" grpId="0"/>
      <p:bldP spid="8" grpId="0"/>
      <p:bldP spid="9" grpId="0"/>
      <p:bldP spid="22536" grpId="0"/>
      <p:bldP spid="2253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10"/>
          <p:cNvSpPr txBox="1">
            <a:spLocks noChangeArrowheads="1"/>
          </p:cNvSpPr>
          <p:nvPr/>
        </p:nvSpPr>
        <p:spPr bwMode="auto">
          <a:xfrm>
            <a:off x="744538" y="3276600"/>
            <a:ext cx="7543800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A: _______ the ________?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B: It’s ______. 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A: _____ are _____ doing?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B: _____ are ________ a _________.  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430338" y="3276600"/>
            <a:ext cx="51816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How’s           weather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192338" y="3962400"/>
            <a:ext cx="2398712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snowy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354138" y="4583113"/>
            <a:ext cx="374173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        they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354138" y="5268913"/>
            <a:ext cx="748506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They          making      snowman</a:t>
            </a:r>
          </a:p>
        </p:txBody>
      </p:sp>
      <p:pic>
        <p:nvPicPr>
          <p:cNvPr id="23561" name="Picture 9" descr="E:\图片库\天气及标志符号\1319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04800"/>
            <a:ext cx="3124200" cy="29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8" grpId="0"/>
      <p:bldP spid="9" grpId="0"/>
      <p:bldP spid="10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10"/>
          <p:cNvSpPr txBox="1">
            <a:spLocks noChangeArrowheads="1"/>
          </p:cNvSpPr>
          <p:nvPr/>
        </p:nvSpPr>
        <p:spPr bwMode="auto">
          <a:xfrm>
            <a:off x="762000" y="3368675"/>
            <a:ext cx="8077200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A: _______ the ________?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B: It’s ________. 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A: _______ is _____ doing?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B: ____ is ________ on the _______.  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447800" y="3357563"/>
            <a:ext cx="53340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How’s           weather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286000" y="4043363"/>
            <a:ext cx="3160713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raining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447800" y="4718050"/>
            <a:ext cx="45434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         he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371600" y="5338763"/>
            <a:ext cx="64008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He         talking                phone</a:t>
            </a:r>
          </a:p>
        </p:txBody>
      </p:sp>
      <p:pic>
        <p:nvPicPr>
          <p:cNvPr id="23562" name="Picture 10" descr="E:\图片库\天气及标志符号\1308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914400"/>
            <a:ext cx="24638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" name="Picture 2" descr="E:\图片库\动作\2118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533400"/>
            <a:ext cx="2541588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8" grpId="0"/>
      <p:bldP spid="9" grpId="0"/>
      <p:bldP spid="10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10"/>
          <p:cNvSpPr txBox="1">
            <a:spLocks noChangeArrowheads="1"/>
          </p:cNvSpPr>
          <p:nvPr/>
        </p:nvSpPr>
        <p:spPr bwMode="auto">
          <a:xfrm>
            <a:off x="1066800" y="3070225"/>
            <a:ext cx="7239000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latin typeface="Times New Roman" pitchFamily="18" charset="0"/>
              </a:rPr>
              <a:t>A: _______ the ________?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latin typeface="Times New Roman" pitchFamily="18" charset="0"/>
              </a:rPr>
              <a:t>B: It’s ______. 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latin typeface="Times New Roman" pitchFamily="18" charset="0"/>
              </a:rPr>
              <a:t>A: _______ she doing?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latin typeface="Times New Roman" pitchFamily="18" charset="0"/>
              </a:rPr>
              <a:t>B: ____ is __________ to _______.  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801813" y="3181350"/>
            <a:ext cx="45989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How’s          weather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470150" y="3911600"/>
            <a:ext cx="1873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windy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676400" y="4629150"/>
            <a:ext cx="17033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What’s             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752600" y="5314950"/>
            <a:ext cx="5791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She        listening          music</a:t>
            </a:r>
          </a:p>
        </p:txBody>
      </p:sp>
      <p:pic>
        <p:nvPicPr>
          <p:cNvPr id="41986" name="Picture 2" descr="E:\图片库\动作\3433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85800"/>
            <a:ext cx="2151063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 descr="E:\图片库\天气及标志符号\1369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263" y="533400"/>
            <a:ext cx="2889250" cy="248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8" grpId="0"/>
      <p:bldP spid="9" grpId="0"/>
      <p:bldP spid="10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10"/>
          <p:cNvSpPr txBox="1">
            <a:spLocks noChangeArrowheads="1"/>
          </p:cNvSpPr>
          <p:nvPr/>
        </p:nvSpPr>
        <p:spPr bwMode="auto">
          <a:xfrm>
            <a:off x="533400" y="1773238"/>
            <a:ext cx="8305800" cy="470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1. — What’s she doing?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    — She __________ (play) the guitar.  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2. I usually _____ (do) my homework in the evening. 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3. It _________ (rain) hard now.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4. My sister ______ (walk) to school every day.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514600" y="2393950"/>
            <a:ext cx="31242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is playing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524000" y="4375150"/>
            <a:ext cx="300355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is raining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895600" y="3079750"/>
            <a:ext cx="180181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does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048000" y="5060950"/>
            <a:ext cx="204311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walks</a:t>
            </a:r>
          </a:p>
        </p:txBody>
      </p:sp>
      <p:sp>
        <p:nvSpPr>
          <p:cNvPr id="26636" name="WordArt 6"/>
          <p:cNvSpPr>
            <a:spLocks noChangeArrowheads="1" noChangeShapeType="1" noTextEdit="1"/>
          </p:cNvSpPr>
          <p:nvPr/>
        </p:nvSpPr>
        <p:spPr bwMode="auto">
          <a:xfrm>
            <a:off x="685800" y="1066800"/>
            <a:ext cx="78486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1800" kern="10">
                <a:ln w="9525">
                  <a:solidFill>
                    <a:srgbClr val="3C726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隶书"/>
                <a:ea typeface="隶书"/>
              </a:rPr>
              <a:t>用括号内动词的正确形式填空。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7" grpId="0"/>
      <p:bldP spid="8" grpId="0"/>
      <p:bldP spid="9" grpId="0"/>
      <p:bldP spid="10" grpId="0"/>
      <p:bldP spid="2663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Text Box 10"/>
          <p:cNvSpPr txBox="1">
            <a:spLocks noChangeArrowheads="1"/>
          </p:cNvSpPr>
          <p:nvPr/>
        </p:nvSpPr>
        <p:spPr bwMode="auto">
          <a:xfrm>
            <a:off x="381000" y="1003300"/>
            <a:ext cx="8763000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latin typeface="Times New Roman" pitchFamily="18" charset="0"/>
              </a:rPr>
              <a:t>5. Mr. Wu ___________ (brush) his teeth right now?  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latin typeface="Times New Roman" pitchFamily="18" charset="0"/>
              </a:rPr>
              <a:t>6. Every Saturday, we _____ (visit) my grandparents. 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latin typeface="Times New Roman" pitchFamily="18" charset="0"/>
              </a:rPr>
              <a:t>7. Look! They ___________ (dance) in the classroom.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latin typeface="Times New Roman" pitchFamily="18" charset="0"/>
              </a:rPr>
              <a:t>8. She never _______ (arrive) for school.  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971800" y="5289550"/>
            <a:ext cx="28956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arrives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667000" y="990600"/>
            <a:ext cx="2743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is brushing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4953000" y="2435225"/>
            <a:ext cx="12954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visit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3352800" y="3841750"/>
            <a:ext cx="26670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are dancing 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WordArt 6"/>
          <p:cNvSpPr>
            <a:spLocks noChangeArrowheads="1" noChangeShapeType="1" noTextEdit="1"/>
          </p:cNvSpPr>
          <p:nvPr/>
        </p:nvSpPr>
        <p:spPr bwMode="auto">
          <a:xfrm>
            <a:off x="1371600" y="762000"/>
            <a:ext cx="6477000" cy="19050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en-US" altLang="zh-CN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Section A</a:t>
            </a:r>
            <a:endParaRPr lang="zh-CN" altLang="en-U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2700000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3088" name="WordArt 6"/>
          <p:cNvSpPr>
            <a:spLocks noChangeArrowheads="1" noChangeShapeType="1" noTextEdit="1"/>
          </p:cNvSpPr>
          <p:nvPr/>
        </p:nvSpPr>
        <p:spPr bwMode="auto">
          <a:xfrm>
            <a:off x="304800" y="3124200"/>
            <a:ext cx="8458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Grammar Focus - 3b</a:t>
            </a:r>
            <a:endParaRPr lang="zh-CN" altLang="en-U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2700000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30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0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5" grpId="0" animBg="1"/>
      <p:bldP spid="3085" grpId="1" animBg="1"/>
      <p:bldP spid="3088" grpId="0" animBg="1"/>
      <p:bldP spid="3088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381000" y="1511300"/>
            <a:ext cx="8382000" cy="493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kumimoji="1" lang="en-US" altLang="zh-CN">
                <a:latin typeface="Times New Roman" pitchFamily="18" charset="0"/>
              </a:rPr>
              <a:t>1. </a:t>
            </a:r>
            <a:r>
              <a:rPr kumimoji="1" lang="zh-CN" altLang="en-US">
                <a:latin typeface="Times New Roman" pitchFamily="18" charset="0"/>
              </a:rPr>
              <a:t>背诵</a:t>
            </a:r>
            <a:r>
              <a:rPr kumimoji="1" lang="en-US" altLang="zh-CN">
                <a:latin typeface="Times New Roman" pitchFamily="18" charset="0"/>
              </a:rPr>
              <a:t>Grammar Focus</a:t>
            </a:r>
            <a:r>
              <a:rPr kumimoji="1" lang="zh-CN" altLang="en-US">
                <a:latin typeface="Times New Roman" pitchFamily="18" charset="0"/>
              </a:rPr>
              <a:t>中的句子。</a:t>
            </a:r>
            <a:endParaRPr kumimoji="1" lang="en-US" altLang="zh-CN">
              <a:latin typeface="Times New Roman" pitchFamily="18" charset="0"/>
            </a:endParaRPr>
          </a:p>
          <a:p>
            <a:pPr eaLnBrk="1" hangingPunct="1">
              <a:lnSpc>
                <a:spcPct val="110000"/>
              </a:lnSpc>
            </a:pPr>
            <a:r>
              <a:rPr kumimoji="1" lang="en-US" altLang="zh-CN">
                <a:latin typeface="Times New Roman" pitchFamily="18" charset="0"/>
              </a:rPr>
              <a:t>2. </a:t>
            </a:r>
            <a:r>
              <a:rPr kumimoji="1" lang="zh-CN" altLang="en-US">
                <a:latin typeface="Times New Roman" pitchFamily="18" charset="0"/>
              </a:rPr>
              <a:t>将</a:t>
            </a:r>
            <a:r>
              <a:rPr kumimoji="1" lang="en-US" altLang="zh-CN">
                <a:latin typeface="Times New Roman" pitchFamily="18" charset="0"/>
              </a:rPr>
              <a:t>3b</a:t>
            </a:r>
            <a:r>
              <a:rPr kumimoji="1" lang="zh-CN" altLang="en-US">
                <a:latin typeface="Times New Roman" pitchFamily="18" charset="0"/>
              </a:rPr>
              <a:t>中的图片</a:t>
            </a:r>
            <a:r>
              <a:rPr kumimoji="1" lang="en-US" altLang="zh-CN">
                <a:latin typeface="Times New Roman" pitchFamily="18" charset="0"/>
              </a:rPr>
              <a:t>a</a:t>
            </a:r>
            <a:r>
              <a:rPr kumimoji="1" lang="zh-CN" altLang="en-US">
                <a:latin typeface="Times New Roman" pitchFamily="18" charset="0"/>
              </a:rPr>
              <a:t>、</a:t>
            </a:r>
            <a:r>
              <a:rPr kumimoji="1" lang="en-US" altLang="zh-CN">
                <a:latin typeface="Times New Roman" pitchFamily="18" charset="0"/>
              </a:rPr>
              <a:t>b</a:t>
            </a:r>
            <a:r>
              <a:rPr kumimoji="1" lang="zh-CN" altLang="en-US">
                <a:latin typeface="Times New Roman" pitchFamily="18" charset="0"/>
              </a:rPr>
              <a:t>、</a:t>
            </a:r>
            <a:r>
              <a:rPr kumimoji="1" lang="en-US" altLang="zh-CN">
                <a:latin typeface="Times New Roman" pitchFamily="18" charset="0"/>
              </a:rPr>
              <a:t>e</a:t>
            </a:r>
            <a:r>
              <a:rPr kumimoji="1" lang="zh-CN" altLang="en-US">
                <a:latin typeface="Times New Roman" pitchFamily="18" charset="0"/>
              </a:rPr>
              <a:t>编写成三个小对话。对 图片中所描述的天气及人物的活动进行问答。</a:t>
            </a:r>
            <a:endParaRPr kumimoji="1" lang="en-US" altLang="zh-CN">
              <a:latin typeface="Times New Roman" pitchFamily="18" charset="0"/>
            </a:endParaRPr>
          </a:p>
          <a:p>
            <a:pPr eaLnBrk="1" hangingPunct="1">
              <a:lnSpc>
                <a:spcPct val="110000"/>
              </a:lnSpc>
            </a:pPr>
            <a:r>
              <a:rPr kumimoji="1" lang="en-US" altLang="zh-CN">
                <a:latin typeface="Times New Roman" pitchFamily="18" charset="0"/>
              </a:rPr>
              <a:t>A: __________</a:t>
            </a:r>
          </a:p>
          <a:p>
            <a:pPr eaLnBrk="1" hangingPunct="1">
              <a:lnSpc>
                <a:spcPct val="110000"/>
              </a:lnSpc>
            </a:pPr>
            <a:r>
              <a:rPr kumimoji="1" lang="en-US" altLang="zh-CN">
                <a:latin typeface="Times New Roman" pitchFamily="18" charset="0"/>
              </a:rPr>
              <a:t>B: __________</a:t>
            </a:r>
          </a:p>
          <a:p>
            <a:pPr eaLnBrk="1" hangingPunct="1">
              <a:lnSpc>
                <a:spcPct val="110000"/>
              </a:lnSpc>
            </a:pPr>
            <a:r>
              <a:rPr kumimoji="1" lang="en-US" altLang="zh-CN">
                <a:latin typeface="Times New Roman" pitchFamily="18" charset="0"/>
              </a:rPr>
              <a:t>A: __________</a:t>
            </a:r>
          </a:p>
          <a:p>
            <a:pPr eaLnBrk="1" hangingPunct="1">
              <a:lnSpc>
                <a:spcPct val="110000"/>
              </a:lnSpc>
            </a:pPr>
            <a:r>
              <a:rPr kumimoji="1" lang="en-US" altLang="zh-CN">
                <a:latin typeface="Times New Roman" pitchFamily="18" charset="0"/>
              </a:rPr>
              <a:t>B: ___________</a:t>
            </a:r>
          </a:p>
        </p:txBody>
      </p:sp>
      <p:sp>
        <p:nvSpPr>
          <p:cNvPr id="21508" name="WordArt 6"/>
          <p:cNvSpPr>
            <a:spLocks noChangeArrowheads="1" noChangeShapeType="1" noTextEdit="1"/>
          </p:cNvSpPr>
          <p:nvPr/>
        </p:nvSpPr>
        <p:spPr bwMode="auto">
          <a:xfrm>
            <a:off x="2057400" y="520700"/>
            <a:ext cx="44196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Homework</a:t>
            </a:r>
            <a:endParaRPr lang="zh-CN" altLang="en-U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2700000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  <p:bldP spid="2150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76200" y="2127250"/>
            <a:ext cx="9144000" cy="404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441325" indent="-441325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906463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31445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22438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30425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876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448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020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9592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AutoNum type="arabicPeriod"/>
            </a:pPr>
            <a:r>
              <a:rPr kumimoji="1" lang="en-US" altLang="zh-CN">
                <a:latin typeface="Times New Roman" pitchFamily="18" charset="0"/>
              </a:rPr>
              <a:t>— </a:t>
            </a:r>
            <a:r>
              <a:rPr kumimoji="1" lang="zh-CN" altLang="en-US">
                <a:latin typeface="Times New Roman" pitchFamily="18" charset="0"/>
              </a:rPr>
              <a:t>天气怎么样？ </a:t>
            </a:r>
            <a:endParaRPr kumimoji="1" lang="en-US" altLang="zh-CN"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    — _____________________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    — </a:t>
            </a:r>
            <a:r>
              <a:rPr kumimoji="1" lang="zh-CN" altLang="en-US">
                <a:latin typeface="Times New Roman" pitchFamily="18" charset="0"/>
              </a:rPr>
              <a:t>天气多云。</a:t>
            </a:r>
            <a:r>
              <a:rPr kumimoji="1" lang="en-US" altLang="zh-CN">
                <a:latin typeface="Times New Roman" pitchFamily="18" charset="0"/>
              </a:rPr>
              <a:t>/</a:t>
            </a:r>
            <a:r>
              <a:rPr kumimoji="1" lang="zh-CN" altLang="en-US">
                <a:latin typeface="Times New Roman" pitchFamily="18" charset="0"/>
              </a:rPr>
              <a:t>天气晴朗。</a:t>
            </a:r>
            <a:r>
              <a:rPr kumimoji="1" lang="en-US" altLang="zh-CN">
                <a:latin typeface="Times New Roman" pitchFamily="18" charset="0"/>
              </a:rPr>
              <a:t>/</a:t>
            </a:r>
            <a:r>
              <a:rPr kumimoji="1" lang="zh-CN" altLang="en-US">
                <a:latin typeface="Times New Roman" pitchFamily="18" charset="0"/>
              </a:rPr>
              <a:t>天在下雨。</a:t>
            </a:r>
            <a:endParaRPr kumimoji="1" lang="en-US" altLang="zh-CN"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    — _________________________________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2. — </a:t>
            </a:r>
            <a:r>
              <a:rPr kumimoji="1" lang="zh-CN" altLang="en-US">
                <a:latin typeface="Times New Roman" pitchFamily="18" charset="0"/>
              </a:rPr>
              <a:t>你在做什么？</a:t>
            </a:r>
            <a:r>
              <a:rPr kumimoji="1" lang="en-US" altLang="zh-CN">
                <a:latin typeface="Times New Roman" pitchFamily="18" charset="0"/>
              </a:rPr>
              <a:t>_________________ 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     — </a:t>
            </a:r>
            <a:r>
              <a:rPr kumimoji="1" lang="zh-CN" altLang="en-US">
                <a:latin typeface="Times New Roman" pitchFamily="18" charset="0"/>
              </a:rPr>
              <a:t>我在做饭。</a:t>
            </a:r>
            <a:r>
              <a:rPr kumimoji="1" lang="en-US" altLang="zh-CN">
                <a:latin typeface="Times New Roman" pitchFamily="18" charset="0"/>
              </a:rPr>
              <a:t>______________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6200" y="1447800"/>
            <a:ext cx="8915400" cy="676275"/>
          </a:xfrm>
          <a:prstGeom prst="rect">
            <a:avLst/>
          </a:prstGeom>
          <a:solidFill>
            <a:srgbClr val="FF99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zh-CN" altLang="en-US" sz="3200">
                <a:solidFill>
                  <a:schemeClr val="bg1"/>
                </a:solidFill>
                <a:latin typeface="Times New Roman" pitchFamily="18" charset="0"/>
              </a:rPr>
              <a:t>一、</a:t>
            </a:r>
            <a:r>
              <a:rPr kumimoji="1" lang="en-US" altLang="zh-CN" sz="320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kumimoji="1" lang="zh-CN" altLang="en-US" sz="3200">
                <a:solidFill>
                  <a:schemeClr val="bg1"/>
                </a:solidFill>
                <a:latin typeface="Times New Roman" pitchFamily="18" charset="0"/>
              </a:rPr>
              <a:t>阅读</a:t>
            </a:r>
            <a:r>
              <a:rPr kumimoji="1" lang="en-US" altLang="zh-CN" sz="3200">
                <a:solidFill>
                  <a:schemeClr val="bg1"/>
                </a:solidFill>
                <a:latin typeface="Times New Roman" pitchFamily="18" charset="0"/>
              </a:rPr>
              <a:t>Grammar Focus</a:t>
            </a:r>
            <a:r>
              <a:rPr kumimoji="1" lang="zh-CN" altLang="en-US" sz="3200">
                <a:solidFill>
                  <a:schemeClr val="bg1"/>
                </a:solidFill>
                <a:latin typeface="Times New Roman" pitchFamily="18" charset="0"/>
              </a:rPr>
              <a:t>部分，完成下列句子。</a:t>
            </a:r>
            <a:endParaRPr kumimoji="1" lang="en-US" altLang="zh-CN" sz="32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1143000" y="4119563"/>
            <a:ext cx="76200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</a:rPr>
              <a:t>It’s cloudy./ It’s sunny./ It’s raining. </a:t>
            </a:r>
          </a:p>
        </p:txBody>
      </p:sp>
      <p:sp>
        <p:nvSpPr>
          <p:cNvPr id="24582" name="Text Box 7"/>
          <p:cNvSpPr txBox="1">
            <a:spLocks noChangeArrowheads="1"/>
          </p:cNvSpPr>
          <p:nvPr/>
        </p:nvSpPr>
        <p:spPr bwMode="auto">
          <a:xfrm>
            <a:off x="1143000" y="2824163"/>
            <a:ext cx="51816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How’s the weather?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3886200" y="4800600"/>
            <a:ext cx="44958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What are you doing?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3597275" y="5421313"/>
            <a:ext cx="31083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</a:rPr>
              <a:t>I’m cooking.</a:t>
            </a:r>
          </a:p>
        </p:txBody>
      </p:sp>
      <p:sp>
        <p:nvSpPr>
          <p:cNvPr id="5133" name="WordArt 6"/>
          <p:cNvSpPr>
            <a:spLocks noChangeArrowheads="1" noChangeShapeType="1" noTextEdit="1"/>
          </p:cNvSpPr>
          <p:nvPr/>
        </p:nvSpPr>
        <p:spPr bwMode="auto">
          <a:xfrm>
            <a:off x="1600200" y="533400"/>
            <a:ext cx="6324600" cy="8382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en-US" altLang="zh-CN" sz="18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1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Grammar Focus</a:t>
            </a:r>
            <a:endParaRPr lang="zh-CN" altLang="en-US" sz="1800" kern="10">
              <a:ln w="9525">
                <a:solidFill>
                  <a:srgbClr val="0000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1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9" grpId="0" animBg="1"/>
      <p:bldP spid="5122" grpId="0"/>
      <p:bldP spid="13" grpId="0"/>
      <p:bldP spid="51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304800" y="679450"/>
            <a:ext cx="82296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441325" indent="-441325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906463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31445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22438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30425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876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448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020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959225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 3. — </a:t>
            </a:r>
            <a:r>
              <a:rPr kumimoji="1" lang="zh-CN" altLang="en-US">
                <a:latin typeface="Times New Roman" pitchFamily="18" charset="0"/>
              </a:rPr>
              <a:t>他们在做什么？    </a:t>
            </a:r>
            <a:endParaRPr kumimoji="1" lang="en-US" altLang="zh-CN"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          ____________________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447800" y="1319213"/>
            <a:ext cx="47244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What are they doing?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04800" y="2051050"/>
            <a:ext cx="8458200" cy="404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     — </a:t>
            </a:r>
            <a:r>
              <a:rPr kumimoji="1" lang="zh-CN" altLang="en-US">
                <a:latin typeface="Times New Roman" pitchFamily="18" charset="0"/>
              </a:rPr>
              <a:t>他们正在公园里打篮球。</a:t>
            </a:r>
            <a:endParaRPr kumimoji="1" lang="en-US" altLang="zh-CN"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          ______________________________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          ______________________________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4. — </a:t>
            </a:r>
            <a:r>
              <a:rPr kumimoji="1" lang="zh-CN" altLang="en-US">
                <a:latin typeface="Times New Roman" pitchFamily="18" charset="0"/>
              </a:rPr>
              <a:t>他在做什么？</a:t>
            </a:r>
            <a:r>
              <a:rPr kumimoji="1" lang="en-US" altLang="zh-CN">
                <a:latin typeface="Times New Roman" pitchFamily="18" charset="0"/>
              </a:rPr>
              <a:t>_______________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    — </a:t>
            </a:r>
            <a:r>
              <a:rPr kumimoji="1" lang="zh-CN" altLang="en-US">
                <a:latin typeface="Times New Roman" pitchFamily="18" charset="0"/>
              </a:rPr>
              <a:t>他在他朋友家里学习。 </a:t>
            </a:r>
            <a:endParaRPr kumimoji="1" lang="en-US" altLang="zh-CN"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latin typeface="Times New Roman" pitchFamily="18" charset="0"/>
              </a:rPr>
              <a:t>      ________________________________</a:t>
            </a:r>
          </a:p>
        </p:txBody>
      </p:sp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1524000" y="2693988"/>
            <a:ext cx="73152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</a:rPr>
              <a:t>They’re playing basketball in the park.</a:t>
            </a:r>
          </a:p>
        </p:txBody>
      </p:sp>
      <p:sp>
        <p:nvSpPr>
          <p:cNvPr id="24582" name="Text Box 7"/>
          <p:cNvSpPr txBox="1">
            <a:spLocks noChangeArrowheads="1"/>
          </p:cNvSpPr>
          <p:nvPr/>
        </p:nvSpPr>
        <p:spPr bwMode="auto">
          <a:xfrm>
            <a:off x="4267200" y="4038600"/>
            <a:ext cx="35814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What’s he doing?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066800" y="5389563"/>
            <a:ext cx="7391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</a:rPr>
              <a:t>He’s studying in his friend’s home.  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" grpId="0"/>
      <p:bldP spid="512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990600" y="1447800"/>
            <a:ext cx="7315200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kumimoji="1" lang="en-US" altLang="zh-CN">
                <a:latin typeface="Times New Roman" pitchFamily="18" charset="0"/>
              </a:rPr>
              <a:t>5. — </a:t>
            </a:r>
            <a:r>
              <a:rPr kumimoji="1" lang="zh-CN" altLang="en-US">
                <a:latin typeface="Times New Roman" pitchFamily="18" charset="0"/>
              </a:rPr>
              <a:t>情况怎么样？</a:t>
            </a:r>
            <a:endParaRPr kumimoji="1" lang="en-US" altLang="zh-CN">
              <a:latin typeface="Times New Roman" pitchFamily="18" charset="0"/>
            </a:endParaRPr>
          </a:p>
          <a:p>
            <a:pPr eaLnBrk="1" hangingPunct="1">
              <a:lnSpc>
                <a:spcPct val="110000"/>
              </a:lnSpc>
            </a:pPr>
            <a:r>
              <a:rPr kumimoji="1" lang="en-US" altLang="zh-CN">
                <a:latin typeface="Times New Roman" pitchFamily="18" charset="0"/>
              </a:rPr>
              <a:t>         ___________________ </a:t>
            </a:r>
          </a:p>
          <a:p>
            <a:pPr eaLnBrk="1" hangingPunct="1">
              <a:lnSpc>
                <a:spcPct val="110000"/>
              </a:lnSpc>
            </a:pPr>
            <a:r>
              <a:rPr kumimoji="1" lang="en-US" altLang="zh-CN">
                <a:latin typeface="Times New Roman" pitchFamily="18" charset="0"/>
              </a:rPr>
              <a:t>    — </a:t>
            </a:r>
            <a:r>
              <a:rPr kumimoji="1" lang="zh-CN" altLang="en-US">
                <a:latin typeface="Times New Roman" pitchFamily="18" charset="0"/>
              </a:rPr>
              <a:t>很好！</a:t>
            </a:r>
            <a:r>
              <a:rPr kumimoji="1" lang="en-US" altLang="zh-CN">
                <a:latin typeface="Times New Roman" pitchFamily="18" charset="0"/>
              </a:rPr>
              <a:t>/</a:t>
            </a:r>
            <a:r>
              <a:rPr kumimoji="1" lang="zh-CN" altLang="en-US">
                <a:latin typeface="Times New Roman" pitchFamily="18" charset="0"/>
              </a:rPr>
              <a:t>不错。</a:t>
            </a:r>
            <a:r>
              <a:rPr kumimoji="1" lang="en-US" altLang="zh-CN">
                <a:latin typeface="Times New Roman" pitchFamily="18" charset="0"/>
              </a:rPr>
              <a:t>/ </a:t>
            </a:r>
            <a:r>
              <a:rPr kumimoji="1" lang="zh-CN" altLang="en-US">
                <a:latin typeface="Times New Roman" pitchFamily="18" charset="0"/>
              </a:rPr>
              <a:t>糟糕！</a:t>
            </a:r>
            <a:endParaRPr kumimoji="1" lang="en-US" altLang="zh-CN">
              <a:latin typeface="Times New Roman" pitchFamily="18" charset="0"/>
            </a:endParaRPr>
          </a:p>
          <a:p>
            <a:pPr eaLnBrk="1" hangingPunct="1">
              <a:lnSpc>
                <a:spcPct val="110000"/>
              </a:lnSpc>
            </a:pPr>
            <a:r>
              <a:rPr kumimoji="1" lang="zh-CN" altLang="en-US">
                <a:latin typeface="Times New Roman" pitchFamily="18" charset="0"/>
              </a:rPr>
              <a:t>         </a:t>
            </a:r>
            <a:r>
              <a:rPr kumimoji="1" lang="en-US" altLang="zh-CN">
                <a:latin typeface="Times New Roman" pitchFamily="18" charset="0"/>
              </a:rPr>
              <a:t>_________________________</a:t>
            </a:r>
            <a:r>
              <a:rPr kumimoji="1" lang="zh-CN" altLang="en-US">
                <a:latin typeface="Times New Roman" pitchFamily="18" charset="0"/>
              </a:rPr>
              <a:t>    </a:t>
            </a:r>
            <a:endParaRPr kumimoji="1" lang="en-US" altLang="zh-CN">
              <a:latin typeface="Times New Roman" pitchFamily="18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057400" y="2032000"/>
            <a:ext cx="3048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How’s it going?</a:t>
            </a: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057400" y="3295650"/>
            <a:ext cx="6400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</a:rPr>
              <a:t>Great! / Not bad./ Terrible!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609600" y="2279650"/>
            <a:ext cx="7848600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9900"/>
                </a:solidFill>
                <a:latin typeface="Times New Roman" pitchFamily="18" charset="0"/>
              </a:rPr>
              <a:t> 1. </a:t>
            </a:r>
            <a:r>
              <a:rPr kumimoji="1" lang="zh-CN" altLang="en-US">
                <a:solidFill>
                  <a:srgbClr val="009900"/>
                </a:solidFill>
                <a:latin typeface="Times New Roman" pitchFamily="18" charset="0"/>
              </a:rPr>
              <a:t>疑问副词 </a:t>
            </a:r>
            <a:r>
              <a:rPr kumimoji="1" lang="en-US" altLang="zh-CN">
                <a:solidFill>
                  <a:srgbClr val="009900"/>
                </a:solidFill>
                <a:latin typeface="Times New Roman" pitchFamily="18" charset="0"/>
              </a:rPr>
              <a:t>how </a:t>
            </a:r>
            <a:r>
              <a:rPr kumimoji="1" lang="zh-CN" altLang="en-US">
                <a:solidFill>
                  <a:srgbClr val="009900"/>
                </a:solidFill>
                <a:latin typeface="Times New Roman" pitchFamily="18" charset="0"/>
              </a:rPr>
              <a:t>用来询问天气。</a:t>
            </a:r>
            <a:endParaRPr kumimoji="1" lang="en-US" altLang="zh-CN">
              <a:solidFill>
                <a:srgbClr val="00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9900"/>
                </a:solidFill>
                <a:latin typeface="Times New Roman" pitchFamily="18" charset="0"/>
              </a:rPr>
              <a:t>     </a:t>
            </a:r>
            <a:r>
              <a:rPr kumimoji="1" lang="zh-CN" altLang="en-US">
                <a:solidFill>
                  <a:srgbClr val="009900"/>
                </a:solidFill>
                <a:latin typeface="Times New Roman" pitchFamily="18" charset="0"/>
              </a:rPr>
              <a:t>今天天气怎么样？</a:t>
            </a:r>
            <a:endParaRPr kumimoji="1" lang="en-US" altLang="zh-CN">
              <a:solidFill>
                <a:srgbClr val="00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9900"/>
                </a:solidFill>
                <a:latin typeface="Times New Roman" pitchFamily="18" charset="0"/>
              </a:rPr>
              <a:t>     </a:t>
            </a:r>
            <a:r>
              <a:rPr kumimoji="1" lang="en-US" altLang="zh-CN">
                <a:latin typeface="Times New Roman" pitchFamily="18" charset="0"/>
              </a:rPr>
              <a:t>_______ the weather today?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CC0099"/>
                </a:solidFill>
                <a:latin typeface="Times New Roman" pitchFamily="18" charset="0"/>
              </a:rPr>
              <a:t>   【</a:t>
            </a:r>
            <a:r>
              <a:rPr kumimoji="1" lang="zh-CN" altLang="en-US">
                <a:solidFill>
                  <a:srgbClr val="CC0099"/>
                </a:solidFill>
                <a:latin typeface="Times New Roman" pitchFamily="18" charset="0"/>
              </a:rPr>
              <a:t>拓展</a:t>
            </a:r>
            <a:r>
              <a:rPr kumimoji="1" lang="en-US" altLang="zh-CN">
                <a:solidFill>
                  <a:srgbClr val="CC0099"/>
                </a:solidFill>
                <a:latin typeface="Times New Roman" pitchFamily="18" charset="0"/>
              </a:rPr>
              <a:t>】</a:t>
            </a:r>
            <a:r>
              <a:rPr kumimoji="1" lang="zh-CN" altLang="en-US">
                <a:solidFill>
                  <a:srgbClr val="0000FF"/>
                </a:solidFill>
                <a:latin typeface="Times New Roman" pitchFamily="18" charset="0"/>
              </a:rPr>
              <a:t>询问天气还可以说：</a:t>
            </a:r>
            <a:endParaRPr kumimoji="1" lang="en-US" altLang="zh-CN">
              <a:solidFill>
                <a:srgbClr val="0000FF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latin typeface="Times New Roman" pitchFamily="18" charset="0"/>
              </a:rPr>
              <a:t>    _______ the weather _____?</a:t>
            </a:r>
          </a:p>
        </p:txBody>
      </p:sp>
      <p:sp>
        <p:nvSpPr>
          <p:cNvPr id="24582" name="Text Box 7"/>
          <p:cNvSpPr txBox="1">
            <a:spLocks noChangeArrowheads="1"/>
          </p:cNvSpPr>
          <p:nvPr/>
        </p:nvSpPr>
        <p:spPr bwMode="auto">
          <a:xfrm>
            <a:off x="1295400" y="3733800"/>
            <a:ext cx="15240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How’s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143000" y="5137150"/>
            <a:ext cx="17526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</a:rPr>
              <a:t>What’s</a:t>
            </a: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5334000" y="5137150"/>
            <a:ext cx="1219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</a:rPr>
              <a:t>like</a:t>
            </a:r>
          </a:p>
        </p:txBody>
      </p:sp>
      <p:sp>
        <p:nvSpPr>
          <p:cNvPr id="7177" name="WordArt 6"/>
          <p:cNvSpPr>
            <a:spLocks noChangeArrowheads="1" noChangeShapeType="1" noTextEdit="1"/>
          </p:cNvSpPr>
          <p:nvPr/>
        </p:nvSpPr>
        <p:spPr bwMode="auto">
          <a:xfrm>
            <a:off x="2057400" y="914400"/>
            <a:ext cx="4724400" cy="10668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zh-CN" altLang="en-US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隶书"/>
                <a:ea typeface="隶书"/>
              </a:rPr>
              <a:t>探究乐园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717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609600" y="1371600"/>
            <a:ext cx="80010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9900"/>
                </a:solidFill>
                <a:latin typeface="Times New Roman" pitchFamily="18" charset="0"/>
              </a:rPr>
              <a:t>2. how </a:t>
            </a:r>
            <a:r>
              <a:rPr kumimoji="1" lang="zh-CN" altLang="en-US">
                <a:solidFill>
                  <a:srgbClr val="009900"/>
                </a:solidFill>
                <a:latin typeface="Times New Roman" pitchFamily="18" charset="0"/>
              </a:rPr>
              <a:t>用于问候，打招呼</a:t>
            </a:r>
            <a:endParaRPr kumimoji="1" lang="en-US" altLang="zh-CN">
              <a:solidFill>
                <a:srgbClr val="00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</a:rPr>
              <a:t>    </a:t>
            </a:r>
            <a:r>
              <a:rPr kumimoji="1" lang="zh-CN" altLang="en-US">
                <a:solidFill>
                  <a:srgbClr val="0000FF"/>
                </a:solidFill>
                <a:latin typeface="Times New Roman" pitchFamily="18" charset="0"/>
              </a:rPr>
              <a:t>你好吗？</a:t>
            </a: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</a:rPr>
              <a:t>________________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>
                <a:solidFill>
                  <a:srgbClr val="0000FF"/>
                </a:solidFill>
                <a:latin typeface="Times New Roman" pitchFamily="18" charset="0"/>
              </a:rPr>
              <a:t>   </a:t>
            </a: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kumimoji="1" lang="zh-CN" altLang="en-US">
                <a:solidFill>
                  <a:srgbClr val="0000FF"/>
                </a:solidFill>
                <a:latin typeface="Times New Roman" pitchFamily="18" charset="0"/>
              </a:rPr>
              <a:t>你那里情况如何？ </a:t>
            </a: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</a:rPr>
              <a:t>_______________ </a:t>
            </a:r>
          </a:p>
        </p:txBody>
      </p:sp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3048000" y="2082800"/>
            <a:ext cx="3886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</a:rPr>
              <a:t>How are you?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4953000" y="2819400"/>
            <a:ext cx="3886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</a:rPr>
              <a:t>How’s it going?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457200" y="3683000"/>
            <a:ext cx="80010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9900"/>
                </a:solidFill>
                <a:latin typeface="Times New Roman" pitchFamily="18" charset="0"/>
              </a:rPr>
              <a:t> 3. how </a:t>
            </a:r>
            <a:r>
              <a:rPr kumimoji="1" lang="zh-CN" altLang="en-US">
                <a:solidFill>
                  <a:srgbClr val="009900"/>
                </a:solidFill>
                <a:latin typeface="Times New Roman" pitchFamily="18" charset="0"/>
              </a:rPr>
              <a:t>用来询问方式或手段。</a:t>
            </a:r>
            <a:endParaRPr kumimoji="1" lang="en-US" altLang="zh-CN">
              <a:solidFill>
                <a:srgbClr val="00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9900"/>
                </a:solidFill>
                <a:latin typeface="Times New Roman" pitchFamily="18" charset="0"/>
              </a:rPr>
              <a:t>     </a:t>
            </a:r>
            <a:r>
              <a:rPr kumimoji="1" lang="zh-CN" altLang="en-US">
                <a:solidFill>
                  <a:srgbClr val="009900"/>
                </a:solidFill>
                <a:latin typeface="Times New Roman" pitchFamily="18" charset="0"/>
              </a:rPr>
              <a:t>你怎样去上学？</a:t>
            </a:r>
            <a:endParaRPr kumimoji="1" lang="en-US" altLang="zh-CN">
              <a:solidFill>
                <a:srgbClr val="00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9900"/>
                </a:solidFill>
                <a:latin typeface="Times New Roman" pitchFamily="18" charset="0"/>
              </a:rPr>
              <a:t>     </a:t>
            </a: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</a:rPr>
              <a:t>_____ do you go to school?</a:t>
            </a:r>
          </a:p>
        </p:txBody>
      </p:sp>
      <p:sp>
        <p:nvSpPr>
          <p:cNvPr id="24582" name="Text Box 7"/>
          <p:cNvSpPr txBox="1">
            <a:spLocks noChangeArrowheads="1"/>
          </p:cNvSpPr>
          <p:nvPr/>
        </p:nvSpPr>
        <p:spPr bwMode="auto">
          <a:xfrm>
            <a:off x="1143000" y="5137150"/>
            <a:ext cx="15240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How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5122" grpId="0"/>
      <p:bldP spid="12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762000" y="1371600"/>
            <a:ext cx="80010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9900"/>
                </a:solidFill>
                <a:latin typeface="Times New Roman" pitchFamily="18" charset="0"/>
              </a:rPr>
              <a:t>4. how </a:t>
            </a:r>
            <a:r>
              <a:rPr kumimoji="1" lang="zh-CN" altLang="en-US">
                <a:solidFill>
                  <a:srgbClr val="009900"/>
                </a:solidFill>
                <a:latin typeface="Times New Roman" pitchFamily="18" charset="0"/>
              </a:rPr>
              <a:t>用来询问年龄</a:t>
            </a:r>
            <a:endParaRPr kumimoji="1" lang="en-US" altLang="zh-CN">
              <a:solidFill>
                <a:srgbClr val="00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</a:rPr>
              <a:t>    </a:t>
            </a:r>
            <a:r>
              <a:rPr kumimoji="1" lang="zh-CN" altLang="en-US">
                <a:solidFill>
                  <a:srgbClr val="0000FF"/>
                </a:solidFill>
                <a:latin typeface="Times New Roman" pitchFamily="18" charset="0"/>
              </a:rPr>
              <a:t>你弟弟多大年龄？</a:t>
            </a:r>
            <a:endParaRPr kumimoji="1" lang="en-US" altLang="zh-CN">
              <a:solidFill>
                <a:srgbClr val="0000FF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</a:rPr>
              <a:t>    _____ ____ is your brother?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9900"/>
                </a:solidFill>
                <a:latin typeface="Times New Roman" pitchFamily="18" charset="0"/>
              </a:rPr>
              <a:t>5. How </a:t>
            </a:r>
            <a:r>
              <a:rPr kumimoji="1" lang="zh-CN" altLang="en-US">
                <a:solidFill>
                  <a:srgbClr val="009900"/>
                </a:solidFill>
                <a:latin typeface="Times New Roman" pitchFamily="18" charset="0"/>
              </a:rPr>
              <a:t>用于询问价格</a:t>
            </a:r>
            <a:endParaRPr kumimoji="1" lang="en-US" altLang="zh-CN">
              <a:solidFill>
                <a:srgbClr val="0099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</a:rPr>
              <a:t>    </a:t>
            </a:r>
            <a:r>
              <a:rPr kumimoji="1" lang="zh-CN" altLang="en-US">
                <a:solidFill>
                  <a:srgbClr val="0000FF"/>
                </a:solidFill>
                <a:latin typeface="Times New Roman" pitchFamily="18" charset="0"/>
              </a:rPr>
              <a:t>那件紫色的毛衣多少钱？</a:t>
            </a:r>
            <a:endParaRPr kumimoji="1" lang="en-US" altLang="zh-CN">
              <a:solidFill>
                <a:srgbClr val="0000FF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0000FF"/>
                </a:solidFill>
                <a:latin typeface="Times New Roman" pitchFamily="18" charset="0"/>
              </a:rPr>
              <a:t>    _____ _____ is the purple sweater?</a:t>
            </a:r>
          </a:p>
        </p:txBody>
      </p:sp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1371600" y="4935538"/>
            <a:ext cx="28956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</a:rPr>
              <a:t>How  much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295400" y="2801938"/>
            <a:ext cx="24384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C00000"/>
                </a:solidFill>
                <a:latin typeface="Times New Roman" pitchFamily="18" charset="0"/>
              </a:rPr>
              <a:t>How   old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13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2363</TotalTime>
  <Words>1039</Words>
  <Application>Microsoft Office PowerPoint</Application>
  <PresentationFormat>全屏显示(4:3)</PresentationFormat>
  <Paragraphs>193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7" baseType="lpstr">
      <vt:lpstr>Arial</vt:lpstr>
      <vt:lpstr>宋体</vt:lpstr>
      <vt:lpstr>Calibri</vt:lpstr>
      <vt:lpstr>Times New Roman</vt:lpstr>
      <vt:lpstr>Wingdings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/>
  <cp:lastModifiedBy>user</cp:lastModifiedBy>
  <cp:revision>361</cp:revision>
  <cp:lastPrinted>1601-01-01T00:00:00Z</cp:lastPrinted>
  <dcterms:created xsi:type="dcterms:W3CDTF">1601-01-01T00:00:00Z</dcterms:created>
  <dcterms:modified xsi:type="dcterms:W3CDTF">2015-08-12T02:15:16Z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